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70" r:id="rId10"/>
    <p:sldId id="271" r:id="rId11"/>
    <p:sldId id="272" r:id="rId12"/>
    <p:sldId id="273" r:id="rId13"/>
    <p:sldId id="274" r:id="rId14"/>
    <p:sldId id="275" r:id="rId15"/>
    <p:sldId id="263" r:id="rId16"/>
    <p:sldId id="265" r:id="rId17"/>
    <p:sldId id="276" r:id="rId18"/>
    <p:sldId id="279" r:id="rId19"/>
    <p:sldId id="266" r:id="rId20"/>
    <p:sldId id="267" r:id="rId21"/>
    <p:sldId id="268" r:id="rId22"/>
    <p:sldId id="269" r:id="rId23"/>
    <p:sldId id="280" r:id="rId24"/>
    <p:sldId id="281" r:id="rId25"/>
    <p:sldId id="28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A39BA-0448-42A0-AEFE-089583C4CBCC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4A5F1-6AF5-4390-A39E-A8FEFA2E2DE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A39BA-0448-42A0-AEFE-089583C4CBCC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4A5F1-6AF5-4390-A39E-A8FEFA2E2D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A39BA-0448-42A0-AEFE-089583C4CBCC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4A5F1-6AF5-4390-A39E-A8FEFA2E2DE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A39BA-0448-42A0-AEFE-089583C4CBCC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4A5F1-6AF5-4390-A39E-A8FEFA2E2D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A39BA-0448-42A0-AEFE-089583C4CBCC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4A5F1-6AF5-4390-A39E-A8FEFA2E2D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A39BA-0448-42A0-AEFE-089583C4CBCC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4A5F1-6AF5-4390-A39E-A8FEFA2E2D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A39BA-0448-42A0-AEFE-089583C4CBCC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4A5F1-6AF5-4390-A39E-A8FEFA2E2DE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A39BA-0448-42A0-AEFE-089583C4CBCC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4A5F1-6AF5-4390-A39E-A8FEFA2E2D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A39BA-0448-42A0-AEFE-089583C4CBCC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4A5F1-6AF5-4390-A39E-A8FEFA2E2DE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A39BA-0448-42A0-AEFE-089583C4CBCC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4A5F1-6AF5-4390-A39E-A8FEFA2E2D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A39BA-0448-42A0-AEFE-089583C4CBCC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4A5F1-6AF5-4390-A39E-A8FEFA2E2D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B7A39BA-0448-42A0-AEFE-089583C4CBCC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954A5F1-6AF5-4390-A39E-A8FEFA2E2DE8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2060848"/>
            <a:ext cx="7272808" cy="1472184"/>
          </a:xfrm>
        </p:spPr>
        <p:txBody>
          <a:bodyPr/>
          <a:lstStyle/>
          <a:p>
            <a:pPr algn="ctr"/>
            <a:r>
              <a:rPr lang="ru-RU" dirty="0" err="1" smtClean="0"/>
              <a:t>Буллинг</a:t>
            </a:r>
            <a:r>
              <a:rPr lang="ru-RU" dirty="0" smtClean="0"/>
              <a:t> в школе: причины, пути решения.</a:t>
            </a:r>
            <a:endParaRPr lang="ru-RU" dirty="0"/>
          </a:p>
        </p:txBody>
      </p:sp>
      <p:pic>
        <p:nvPicPr>
          <p:cNvPr id="1026" name="Picture 2" descr="C:\Users\school\Desktop\на круглый стол\stick_figure_group_bullying_400_wht_979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900870"/>
            <a:ext cx="3312368" cy="259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chool\Desktop\на круглый стол\82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233362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chool\Desktop\на круглый стол\imgprevie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32330"/>
            <a:ext cx="234315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chool\Desktop\на круглый стол\в школе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22591"/>
            <a:ext cx="3036183" cy="169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210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Моббинг</a:t>
            </a:r>
            <a:r>
              <a:rPr lang="ru-RU" b="1" dirty="0"/>
              <a:t>, </a:t>
            </a:r>
            <a:r>
              <a:rPr lang="ru-RU" b="1" dirty="0" err="1"/>
              <a:t>буллинг</a:t>
            </a:r>
            <a:r>
              <a:rPr lang="ru-RU" b="1" dirty="0"/>
              <a:t>, </a:t>
            </a:r>
            <a:r>
              <a:rPr lang="ru-RU" b="1" dirty="0" err="1"/>
              <a:t>хейзинг</a:t>
            </a:r>
            <a:r>
              <a:rPr lang="ru-RU" b="1" dirty="0"/>
              <a:t>, </a:t>
            </a:r>
            <a:r>
              <a:rPr lang="ru-RU" b="1" dirty="0" err="1"/>
              <a:t>кибермоббинг</a:t>
            </a:r>
            <a:r>
              <a:rPr lang="ru-RU" b="1" dirty="0"/>
              <a:t> и </a:t>
            </a:r>
            <a:r>
              <a:rPr lang="ru-RU" b="1" dirty="0" err="1"/>
              <a:t>кибербуллинг</a:t>
            </a:r>
            <a:r>
              <a:rPr lang="ru-RU" dirty="0"/>
              <a:t> </a:t>
            </a:r>
            <a:r>
              <a:rPr lang="ru-RU" dirty="0" smtClean="0"/>
              <a:t>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Травля в образовательной сфере  — это  психологическое или  физическое насилие с  целью заставить подчиняться лидирующей группировке (лидеру) и ее законам в классе или же принудить уйти из школы. Средствами достижения этой цели являются: распространение слухов, запугивание, изоляция, оскорбления и унижения, физическое насилие.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8106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Моббинг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1880" y="1447800"/>
            <a:ext cx="5441808" cy="4800600"/>
          </a:xfrm>
        </p:spPr>
        <p:txBody>
          <a:bodyPr>
            <a:normAutofit fontScale="55000" lnSpcReduction="20000"/>
          </a:bodyPr>
          <a:lstStyle/>
          <a:p>
            <a:pPr fontAlgn="base"/>
            <a:r>
              <a:rPr lang="ru-RU" b="1" dirty="0" err="1"/>
              <a:t>Моббинг</a:t>
            </a:r>
            <a:r>
              <a:rPr lang="ru-RU" b="1" dirty="0"/>
              <a:t> (англ. </a:t>
            </a:r>
            <a:r>
              <a:rPr lang="ru-RU" b="1" dirty="0" err="1"/>
              <a:t>mob</a:t>
            </a:r>
            <a:r>
              <a:rPr lang="ru-RU" b="1" dirty="0"/>
              <a:t> – толпа) – </a:t>
            </a:r>
            <a:r>
              <a:rPr lang="ru-RU" dirty="0"/>
              <a:t>это форма психологического насилия в виде массовой  травли человека в коллективе.</a:t>
            </a:r>
          </a:p>
          <a:p>
            <a:pPr fontAlgn="base"/>
            <a:r>
              <a:rPr lang="ru-RU" b="1" dirty="0"/>
              <a:t>Школьный </a:t>
            </a:r>
            <a:r>
              <a:rPr lang="ru-RU" b="1" dirty="0" err="1"/>
              <a:t>моббинг</a:t>
            </a:r>
            <a:r>
              <a:rPr lang="ru-RU" dirty="0"/>
              <a:t> – это разновидность эмоционального насилия в школе, когда класс или большая часть класса ополчается на кого-то  одного  и начинает его травить с какой – либо целью (яркий пример — фильм «Чучело»).  Тех, кто травит, называют </a:t>
            </a:r>
            <a:r>
              <a:rPr lang="ru-RU" dirty="0" err="1"/>
              <a:t>мобберами</a:t>
            </a:r>
            <a:r>
              <a:rPr lang="ru-RU" dirty="0"/>
              <a:t>, а тех, кого травят, — «жертвами».</a:t>
            </a:r>
          </a:p>
          <a:p>
            <a:pPr fontAlgn="base"/>
            <a:r>
              <a:rPr lang="ru-RU" b="1" dirty="0" err="1"/>
              <a:t>Моббинг</a:t>
            </a:r>
            <a:r>
              <a:rPr lang="ru-RU" dirty="0"/>
              <a:t> – это своего рода  «психологический террор»,  включающий систематически повторяющееся враждебное и неэтичное отношение одних людей, направленное против других, в основном одного человека. Например, </a:t>
            </a:r>
            <a:r>
              <a:rPr lang="ru-RU" dirty="0" err="1"/>
              <a:t>моббинг</a:t>
            </a:r>
            <a:r>
              <a:rPr lang="ru-RU" dirty="0"/>
              <a:t> против «новичка».</a:t>
            </a:r>
          </a:p>
          <a:p>
            <a:r>
              <a:rPr lang="ru-RU" dirty="0"/>
              <a:t>Формы </a:t>
            </a:r>
            <a:r>
              <a:rPr lang="ru-RU" dirty="0" err="1"/>
              <a:t>моббинга</a:t>
            </a:r>
            <a:r>
              <a:rPr lang="ru-RU" dirty="0"/>
              <a:t>:  насмешки над физическими недостатками, изоляция, отвержение, </a:t>
            </a:r>
            <a:r>
              <a:rPr lang="ru-RU" dirty="0" err="1"/>
              <a:t>подразнивание</a:t>
            </a:r>
            <a:r>
              <a:rPr lang="ru-RU" dirty="0"/>
              <a:t>, толкание, высмеивание одежды и т.д.</a:t>
            </a:r>
          </a:p>
        </p:txBody>
      </p:sp>
      <p:pic>
        <p:nvPicPr>
          <p:cNvPr id="2050" name="Picture 2" descr="C:\Users\school\Desktop\на круглый стол\alph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80" y="1772817"/>
            <a:ext cx="3132200" cy="268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676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Буллинг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856" y="1447800"/>
            <a:ext cx="5657832" cy="4800600"/>
          </a:xfrm>
        </p:spPr>
        <p:txBody>
          <a:bodyPr>
            <a:normAutofit fontScale="47500" lnSpcReduction="20000"/>
          </a:bodyPr>
          <a:lstStyle/>
          <a:p>
            <a:pPr fontAlgn="base"/>
            <a:r>
              <a:rPr lang="ru-RU" b="1" dirty="0" err="1"/>
              <a:t>Буллинг</a:t>
            </a:r>
            <a:r>
              <a:rPr lang="ru-RU" dirty="0"/>
              <a:t> (англ. </a:t>
            </a:r>
            <a:r>
              <a:rPr lang="ru-RU" dirty="0" err="1"/>
              <a:t>bullying</a:t>
            </a:r>
            <a:r>
              <a:rPr lang="ru-RU" dirty="0"/>
              <a:t>, от </a:t>
            </a:r>
            <a:r>
              <a:rPr lang="ru-RU" dirty="0" err="1"/>
              <a:t>bully</a:t>
            </a:r>
            <a:r>
              <a:rPr lang="ru-RU" dirty="0"/>
              <a:t> — хулиган, драчун, задира, грубиян, насильник) — это систематическое, регулярно повторяющееся насилие, травля со стороны одного школьника или группы школьников в отношении отдельного школьника, который не может себя защитить.</a:t>
            </a:r>
          </a:p>
          <a:p>
            <a:pPr fontAlgn="base"/>
            <a:r>
              <a:rPr lang="ru-RU" b="1" dirty="0" err="1"/>
              <a:t>Буллинг</a:t>
            </a:r>
            <a:r>
              <a:rPr lang="ru-RU" dirty="0"/>
              <a:t> – это психологический террор. Он всегда преследует цель — затравить жертву, вызвать у нее страх, деморализовать, унизить, подчинить. Обидчики дают ребенку неприятные прозвища, обзывают, бойкотируют, угрожают, отбирают личные вещи или намеренно портят их, бьют или пинают, заставляют делать неприглядные и оскорбляющие достоинство действия,  распространяют лживые сведения, сплетни и слухи, исключают ребенка из круга общения, совместных занятий, игр, игнорируют и т.д.  Обидчики — </a:t>
            </a:r>
            <a:r>
              <a:rPr lang="ru-RU" dirty="0" err="1"/>
              <a:t>булли</a:t>
            </a:r>
            <a:r>
              <a:rPr lang="ru-RU" dirty="0"/>
              <a:t> — чрезвычайно изобретательны.</a:t>
            </a:r>
          </a:p>
          <a:p>
            <a:pPr fontAlgn="base"/>
            <a:r>
              <a:rPr lang="ru-RU" dirty="0"/>
              <a:t>Обидчиками могут быть и девочки-подростки, ибо </a:t>
            </a:r>
            <a:r>
              <a:rPr lang="ru-RU" dirty="0" err="1"/>
              <a:t>буллинг</a:t>
            </a:r>
            <a:r>
              <a:rPr lang="ru-RU" dirty="0"/>
              <a:t> не зависит от пола, роста, национальности или предпочтений. Он просто есть и все, как элемент школьной жизни. Повод может быть самым разным. Поэтому пострадать от </a:t>
            </a:r>
            <a:r>
              <a:rPr lang="ru-RU" dirty="0" err="1"/>
              <a:t>буллинга</a:t>
            </a:r>
            <a:r>
              <a:rPr lang="ru-RU" dirty="0"/>
              <a:t> может любой ученик. При этом зачастую могут даже отсутствовать какие-либо конкретные основания для агрессии. Объектом </a:t>
            </a:r>
            <a:r>
              <a:rPr lang="ru-RU" dirty="0" err="1"/>
              <a:t>буллинга</a:t>
            </a:r>
            <a:r>
              <a:rPr lang="ru-RU" dirty="0"/>
              <a:t> чаще всего выбирают тех, кто отличается от других детей и не может себя защитить.</a:t>
            </a:r>
          </a:p>
          <a:p>
            <a:endParaRPr lang="ru-RU" dirty="0"/>
          </a:p>
        </p:txBody>
      </p:sp>
      <p:pic>
        <p:nvPicPr>
          <p:cNvPr id="3075" name="Picture 3" descr="C:\Users\school\Desktop\на круглый стол\girl-fight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73016"/>
            <a:ext cx="2490664" cy="233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school\Desktop\на круглый стол\5206185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41" y="1340768"/>
            <a:ext cx="253938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953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Хейзинг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1484784"/>
            <a:ext cx="6057920" cy="4800600"/>
          </a:xfrm>
        </p:spPr>
        <p:txBody>
          <a:bodyPr>
            <a:normAutofit fontScale="55000" lnSpcReduction="20000"/>
          </a:bodyPr>
          <a:lstStyle/>
          <a:p>
            <a:pPr fontAlgn="base"/>
            <a:r>
              <a:rPr lang="ru-RU" b="1" dirty="0" err="1"/>
              <a:t>Хейзинг</a:t>
            </a:r>
            <a:r>
              <a:rPr lang="ru-RU" b="1" dirty="0"/>
              <a:t> </a:t>
            </a:r>
            <a:r>
              <a:rPr lang="ru-RU" dirty="0"/>
              <a:t>(англ. </a:t>
            </a:r>
            <a:r>
              <a:rPr lang="ru-RU" i="1" dirty="0" err="1"/>
              <a:t>hazing</a:t>
            </a:r>
            <a:r>
              <a:rPr lang="ru-RU" dirty="0"/>
              <a:t>)  — неформальные ритуальные насильственные обряды, исполняемые при вступлении в определенную группу, и для дальнейшего поддержания иерархии в этой группе. В большей степени </a:t>
            </a:r>
            <a:r>
              <a:rPr lang="ru-RU" dirty="0" err="1"/>
              <a:t>хейзинг</a:t>
            </a:r>
            <a:r>
              <a:rPr lang="ru-RU" dirty="0"/>
              <a:t> характерен для закрытых (военизированных, спортивных, </a:t>
            </a:r>
            <a:r>
              <a:rPr lang="ru-RU" dirty="0" err="1"/>
              <a:t>интернатных</a:t>
            </a:r>
            <a:r>
              <a:rPr lang="ru-RU" dirty="0"/>
              <a:t>,  и др.) учреждений.</a:t>
            </a:r>
          </a:p>
          <a:p>
            <a:pPr fontAlgn="base"/>
            <a:r>
              <a:rPr lang="ru-RU" b="1" dirty="0" err="1"/>
              <a:t>Хейзинг</a:t>
            </a:r>
            <a:r>
              <a:rPr lang="ru-RU" dirty="0"/>
              <a:t> – это неуставные отношения в коллективе, например, известная у нас «дедовщина».</a:t>
            </a:r>
          </a:p>
          <a:p>
            <a:pPr fontAlgn="base"/>
            <a:r>
              <a:rPr lang="ru-RU" b="1" dirty="0" err="1"/>
              <a:t>Хейзинг</a:t>
            </a:r>
            <a:r>
              <a:rPr lang="ru-RU" dirty="0"/>
              <a:t>  встречается и в обычных школах и училищах, особенно, если при них есть общежития. Новичкам одноклассники или учащиеся более старших классов (курсов) навязывают унижающие достоинство различные действия, например, публично пройтись раздетым, вымыть пол в туалете зубной щеткой и т.д. </a:t>
            </a:r>
          </a:p>
          <a:p>
            <a:endParaRPr lang="ru-RU" dirty="0"/>
          </a:p>
        </p:txBody>
      </p:sp>
      <p:pic>
        <p:nvPicPr>
          <p:cNvPr id="4098" name="Picture 2" descr="C:\Users\school\Desktop\на круглый стол\1496562534_bullying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04864"/>
            <a:ext cx="2930979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725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Кибермоббинг</a:t>
            </a:r>
            <a:r>
              <a:rPr lang="ru-RU" dirty="0" smtClean="0"/>
              <a:t> и </a:t>
            </a:r>
            <a:r>
              <a:rPr lang="ru-RU" dirty="0" err="1" smtClean="0"/>
              <a:t>кибербуллинг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9872" y="1447800"/>
            <a:ext cx="5513816" cy="4800600"/>
          </a:xfrm>
        </p:spPr>
        <p:txBody>
          <a:bodyPr>
            <a:normAutofit fontScale="47500" lnSpcReduction="20000"/>
          </a:bodyPr>
          <a:lstStyle/>
          <a:p>
            <a:pPr fontAlgn="base"/>
            <a:r>
              <a:rPr lang="ru-RU" dirty="0"/>
              <a:t>В последнее время к формам психологического давления, присущего </a:t>
            </a:r>
            <a:r>
              <a:rPr lang="ru-RU" dirty="0" smtClean="0"/>
              <a:t>традиционной </a:t>
            </a:r>
            <a:r>
              <a:rPr lang="ru-RU" dirty="0"/>
              <a:t>травле, добавились возможности всемирной паутины — </a:t>
            </a:r>
            <a:r>
              <a:rPr lang="ru-RU" b="1" dirty="0" err="1"/>
              <a:t>кибермоббинг</a:t>
            </a:r>
            <a:r>
              <a:rPr lang="ru-RU" b="1" dirty="0"/>
              <a:t> и </a:t>
            </a:r>
            <a:r>
              <a:rPr lang="ru-RU" b="1" dirty="0" err="1"/>
              <a:t>кибербуллинг</a:t>
            </a:r>
            <a:r>
              <a:rPr lang="ru-RU" dirty="0"/>
              <a:t>.</a:t>
            </a:r>
          </a:p>
          <a:p>
            <a:pPr fontAlgn="base"/>
            <a:r>
              <a:rPr lang="ru-RU" b="1" dirty="0" err="1"/>
              <a:t>Кибермоббинг</a:t>
            </a:r>
            <a:r>
              <a:rPr lang="ru-RU" b="1" dirty="0"/>
              <a:t> и </a:t>
            </a:r>
            <a:r>
              <a:rPr lang="ru-RU" b="1" dirty="0" err="1"/>
              <a:t>кибербуллинг</a:t>
            </a:r>
            <a:r>
              <a:rPr lang="ru-RU" b="1" dirty="0"/>
              <a:t> — </a:t>
            </a:r>
            <a:r>
              <a:rPr lang="ru-RU" dirty="0"/>
              <a:t>интернет-травля — это намеренные оскорбления, угрозы, сообщение другим компрометирующих данных с помощью современных средств коммуникации: компьютеров,  мобильных телефонов, электронной почты, Интернета, социальных сетей, блогов, чатов  и т.д.</a:t>
            </a:r>
          </a:p>
          <a:p>
            <a:pPr fontAlgn="base"/>
            <a:r>
              <a:rPr lang="ru-RU" b="1" dirty="0"/>
              <a:t>Интернет-травля </a:t>
            </a:r>
            <a:r>
              <a:rPr lang="ru-RU" dirty="0"/>
              <a:t> может осуществляться также через показ и отправление резких, грубых или жестоких текстовых сообщений, передразнивание жертвы в режиме онлайн, размещение в открытом доступе личной информации, фото или видео с целью причинения вреда или смущения жертвы; создание фальшивой учетной записи в социальных сетях, электронной почты, веб-страницы для преследования и издевательств над другими от имени жертвы и т.д.</a:t>
            </a:r>
          </a:p>
          <a:p>
            <a:pPr fontAlgn="base"/>
            <a:r>
              <a:rPr lang="ru-RU" dirty="0"/>
              <a:t>Интернет-травля  отличается от других видов насилия тем, что позволяет обидчику сохранить анонимность и  вероятность быть непойманным.</a:t>
            </a:r>
          </a:p>
          <a:p>
            <a:endParaRPr lang="ru-RU" dirty="0"/>
          </a:p>
        </p:txBody>
      </p:sp>
      <p:pic>
        <p:nvPicPr>
          <p:cNvPr id="5122" name="Picture 2" descr="C:\Users\school\Desktop\на круглый стол\profcyb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2672072" cy="207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school\Desktop\на круглый стол\Cyber-Mobbing-So-schuetzen-Sie-sich-vor-Angriffen-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61048"/>
            <a:ext cx="2972255" cy="2230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911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Последствия…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435280" cy="5256584"/>
          </a:xfrm>
        </p:spPr>
        <p:txBody>
          <a:bodyPr>
            <a:normAutofit fontScale="47500" lnSpcReduction="20000"/>
          </a:bodyPr>
          <a:lstStyle/>
          <a:p>
            <a:pPr fontAlgn="base"/>
            <a:r>
              <a:rPr lang="ru-RU" dirty="0" smtClean="0"/>
              <a:t>Последствия </a:t>
            </a:r>
            <a:r>
              <a:rPr lang="ru-RU" dirty="0"/>
              <a:t>травли школьника печальны: жестокое обращение деформирует психику ребенка и может быть причиной патологических нарушений, возникновения социально-опасных форм поведения  насильственного, суицидального и зависимого характера. Подростки, подвергшиеся </a:t>
            </a:r>
            <a:r>
              <a:rPr lang="ru-RU" dirty="0" err="1"/>
              <a:t>моббингу</a:t>
            </a:r>
            <a:r>
              <a:rPr lang="ru-RU" dirty="0"/>
              <a:t> и </a:t>
            </a:r>
            <a:r>
              <a:rPr lang="ru-RU" dirty="0" err="1"/>
              <a:t>буллингу</a:t>
            </a:r>
            <a:r>
              <a:rPr lang="ru-RU" dirty="0"/>
              <a:t> думают, что вся проблема в них, что они виноваты в том, что с ними так обращаются, и поэтому  </a:t>
            </a:r>
            <a:r>
              <a:rPr lang="ru-RU" dirty="0" err="1"/>
              <a:t>комплексуют</a:t>
            </a:r>
            <a:r>
              <a:rPr lang="ru-RU" dirty="0"/>
              <a:t>.</a:t>
            </a:r>
          </a:p>
          <a:p>
            <a:pPr fontAlgn="base"/>
            <a:r>
              <a:rPr lang="ru-RU" dirty="0"/>
              <a:t>Полученные в школьном возрасте психологические травмы могут обернуться вполне серьёзными взрослыми проблемами. Специалисты (психологи, исследователи, ученые) считают, что травля в школьные годы  не проходит бесследно для всех ее участников, и её последствия сказываются почти на протяжении всей жизни человека.</a:t>
            </a:r>
          </a:p>
          <a:p>
            <a:pPr fontAlgn="base"/>
            <a:r>
              <a:rPr lang="ru-RU" dirty="0"/>
              <a:t>У зачинщиков и преследователей формируются асоциальные черты, они склонны к зависимостям, подвержены чрезмерной тревожности и депрессиям.</a:t>
            </a:r>
          </a:p>
          <a:p>
            <a:pPr fontAlgn="base"/>
            <a:r>
              <a:rPr lang="ru-RU" dirty="0"/>
              <a:t>Бывшей  «жертве» тяжело выстраивать отношения с другими людьми, доверять им, свободно вести себя в обществе. Иногда они в дальнейшем сами становятся зачинщиками травли, пытаясь таким образом забыть о пережитых унижениях.</a:t>
            </a:r>
          </a:p>
          <a:p>
            <a:pPr fontAlgn="base"/>
            <a:r>
              <a:rPr lang="ru-RU" dirty="0"/>
              <a:t>«Жертвы» интернет-травли теряют уверенность в себе, что может привести к разной тяжести психическим отклонениям, а также психосоматическим заболеваниям, явиться причиной самоубийства.</a:t>
            </a:r>
          </a:p>
          <a:p>
            <a:r>
              <a:rPr lang="ru-RU" dirty="0"/>
              <a:t>Сами дети часто скрывают, что они подвергаются травле, преследованию со стороны одноклассников.</a:t>
            </a:r>
          </a:p>
        </p:txBody>
      </p:sp>
    </p:spTree>
    <p:extLst>
      <p:ext uri="{BB962C8B-B14F-4D97-AF65-F5344CB8AC3E}">
        <p14:creationId xmlns:p14="http://schemas.microsoft.com/office/powerpoint/2010/main" val="3179189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В ситуации травли всегда есть: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u="sng" dirty="0" smtClean="0"/>
              <a:t>Зачинщики</a:t>
            </a:r>
            <a:r>
              <a:rPr lang="ru-RU" u="sng" dirty="0"/>
              <a:t>.</a:t>
            </a:r>
            <a:endParaRPr lang="ru-RU" dirty="0"/>
          </a:p>
          <a:p>
            <a:pPr lvl="0"/>
            <a:r>
              <a:rPr lang="ru-RU" u="sng" dirty="0" smtClean="0"/>
              <a:t>Преследователи</a:t>
            </a:r>
            <a:r>
              <a:rPr lang="ru-RU" u="sng" dirty="0"/>
              <a:t>.</a:t>
            </a:r>
            <a:endParaRPr lang="ru-RU" dirty="0"/>
          </a:p>
          <a:p>
            <a:r>
              <a:rPr lang="ru-RU" u="sng" dirty="0" smtClean="0"/>
              <a:t>Жертвы.</a:t>
            </a:r>
            <a:endParaRPr lang="ru-RU" u="sng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9812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498080" cy="1143000"/>
          </a:xfrm>
        </p:spPr>
        <p:txBody>
          <a:bodyPr>
            <a:noAutofit/>
          </a:bodyPr>
          <a:lstStyle/>
          <a:p>
            <a:r>
              <a:rPr lang="ru-RU" sz="3200" dirty="0"/>
              <a:t>КАКИЕ ДЕТИ СТАНОВЯТСЯ ПРЕСЛЕДОВАТЕЛЯМИ ИЛИ </a:t>
            </a:r>
            <a:r>
              <a:rPr lang="ru-RU" sz="3200" dirty="0" smtClean="0"/>
              <a:t>БУЛЛИ?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47500" lnSpcReduction="20000"/>
          </a:bodyPr>
          <a:lstStyle/>
          <a:p>
            <a:r>
              <a:rPr lang="ru-RU" dirty="0"/>
              <a:t>Это дети, уверенные в том, что «господствуя» и подчиняя себе других одноклассников, им гораздо легче будет добиваться своих целей;</a:t>
            </a:r>
          </a:p>
          <a:p>
            <a:r>
              <a:rPr lang="ru-RU" dirty="0"/>
              <a:t> Легко возбудимые и очень импульсивные, с агрессивным поведением;</a:t>
            </a:r>
          </a:p>
          <a:p>
            <a:r>
              <a:rPr lang="ru-RU" dirty="0"/>
              <a:t> Не умеющие сочувствовать своим жертвам;</a:t>
            </a:r>
          </a:p>
          <a:p>
            <a:r>
              <a:rPr lang="ru-RU" dirty="0"/>
              <a:t>Физически сильные мальчики.</a:t>
            </a:r>
          </a:p>
          <a:p>
            <a:pPr marL="82296" indent="0">
              <a:buNone/>
            </a:pPr>
            <a:r>
              <a:rPr lang="ru-RU" dirty="0"/>
              <a:t>Инициаторами травли могут быть также дети:</a:t>
            </a:r>
          </a:p>
          <a:p>
            <a:r>
              <a:rPr lang="ru-RU" dirty="0"/>
              <a:t>Желающие быть в центре внимания;</a:t>
            </a:r>
          </a:p>
          <a:p>
            <a:r>
              <a:rPr lang="ru-RU" dirty="0"/>
              <a:t> Уверенные в своем превосходстве над жертвой;</a:t>
            </a:r>
          </a:p>
          <a:p>
            <a:r>
              <a:rPr lang="ru-RU" dirty="0"/>
              <a:t>С высоким уровнем притязания;</a:t>
            </a:r>
          </a:p>
          <a:p>
            <a:r>
              <a:rPr lang="ru-RU" dirty="0"/>
              <a:t>Мечтающие быть лидерами в классе;</a:t>
            </a:r>
          </a:p>
          <a:p>
            <a:r>
              <a:rPr lang="ru-RU" dirty="0"/>
              <a:t>Агрессивные дети, «нуждающиеся» для своего самоутверждения в жертве;</a:t>
            </a:r>
          </a:p>
          <a:p>
            <a:r>
              <a:rPr lang="ru-RU" dirty="0"/>
              <a:t>Дети, не признающие компромиссы;</a:t>
            </a:r>
          </a:p>
          <a:p>
            <a:r>
              <a:rPr lang="ru-RU" dirty="0"/>
              <a:t> Со слабым самоконтролем;</a:t>
            </a:r>
          </a:p>
          <a:p>
            <a:r>
              <a:rPr lang="ru-RU" dirty="0"/>
              <a:t> Интуитивно чувствующие, какие одноклассники не будут оказывать им сопротивления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sz="5100" u="sng" dirty="0" smtClean="0"/>
              <a:t>Часто в роли </a:t>
            </a:r>
            <a:r>
              <a:rPr lang="ru-RU" sz="5100" u="sng" dirty="0" err="1" smtClean="0"/>
              <a:t>булли</a:t>
            </a:r>
            <a:r>
              <a:rPr lang="ru-RU" sz="5100" u="sng" dirty="0" smtClean="0"/>
              <a:t> может выступать сам педагог…</a:t>
            </a:r>
            <a:endParaRPr lang="ru-RU" sz="5100" u="sng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3276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КАКИЕ ДЕТИ СТАНОВЯТСЯ ПОСЛЕДОВАТЕЛЯМИ </a:t>
            </a:r>
            <a:r>
              <a:rPr lang="ru-RU" dirty="0" smtClean="0"/>
              <a:t>БУЛЛИ?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Как правило, «</a:t>
            </a:r>
            <a:r>
              <a:rPr lang="ru-RU" dirty="0" err="1"/>
              <a:t>булли</a:t>
            </a:r>
            <a:r>
              <a:rPr lang="ru-RU" dirty="0"/>
              <a:t>» или зачинщики травли – это один- два ребенка. И если бы инициатор травли и его жертва встретились бы один на один, не известно - кто кого победил бы. К сожалению, в школьном </a:t>
            </a:r>
            <a:r>
              <a:rPr lang="ru-RU" dirty="0" err="1"/>
              <a:t>буллинге</a:t>
            </a:r>
            <a:r>
              <a:rPr lang="ru-RU" dirty="0"/>
              <a:t> чаще всего участвует целая группа детей. И если лидер группировки – типичный «</a:t>
            </a:r>
            <a:r>
              <a:rPr lang="ru-RU" dirty="0" err="1"/>
              <a:t>булли</a:t>
            </a:r>
            <a:r>
              <a:rPr lang="ru-RU" dirty="0"/>
              <a:t>», то остальные члены таких группировок – это последователи инициаторов травли ровесников.</a:t>
            </a:r>
          </a:p>
          <a:p>
            <a:pPr marL="82296" indent="0">
              <a:buNone/>
            </a:pPr>
            <a:r>
              <a:rPr lang="ru-RU" dirty="0"/>
              <a:t>Чаще всего «союзниками» зачинщиков школьного </a:t>
            </a:r>
            <a:r>
              <a:rPr lang="ru-RU" dirty="0" err="1"/>
              <a:t>буллинга</a:t>
            </a:r>
            <a:r>
              <a:rPr lang="ru-RU" dirty="0"/>
              <a:t> бывают дети:</a:t>
            </a:r>
          </a:p>
          <a:p>
            <a:r>
              <a:rPr lang="ru-RU" dirty="0"/>
              <a:t> «Дорожащие» своим отношением с лидером насилия;</a:t>
            </a:r>
          </a:p>
          <a:p>
            <a:r>
              <a:rPr lang="ru-RU" dirty="0"/>
              <a:t>Боящиеся быть на месте жертвы;</a:t>
            </a:r>
          </a:p>
          <a:p>
            <a:r>
              <a:rPr lang="ru-RU" dirty="0"/>
              <a:t> Поддающиеся влиянию «сильных мира сего» в своем классе;</a:t>
            </a:r>
          </a:p>
          <a:p>
            <a:r>
              <a:rPr lang="ru-RU" dirty="0"/>
              <a:t> Не желающие выделяться из «толпы» одноклассников;</a:t>
            </a:r>
          </a:p>
          <a:p>
            <a:r>
              <a:rPr lang="ru-RU" dirty="0"/>
              <a:t>Не умеющие сочувствовать и сопереживать другим детям;</a:t>
            </a:r>
          </a:p>
          <a:p>
            <a:r>
              <a:rPr lang="ru-RU" dirty="0"/>
              <a:t>Принимающие травлю за развлечение;</a:t>
            </a:r>
          </a:p>
          <a:p>
            <a:r>
              <a:rPr lang="ru-RU" dirty="0"/>
              <a:t>Без собственной инициативы;</a:t>
            </a:r>
          </a:p>
          <a:p>
            <a:r>
              <a:rPr lang="ru-RU" dirty="0"/>
              <a:t>Из неблагополучных семей, испытавшие страх наказания;</a:t>
            </a:r>
          </a:p>
          <a:p>
            <a:r>
              <a:rPr lang="ru-RU" dirty="0"/>
              <a:t> Дети жестоких родителей;</a:t>
            </a:r>
          </a:p>
          <a:p>
            <a:r>
              <a:rPr lang="ru-RU" dirty="0"/>
              <a:t> Озлобленные ровесники , мечтающие взять хоть какой-то реванш за свои «унижения</a:t>
            </a:r>
            <a:r>
              <a:rPr lang="ru-RU" dirty="0" smtClean="0"/>
              <a:t>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4302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КАКИЕ ДЕТИ МОГУТ БЫТЬ ОДНОВРЕМЕННО КАК ПРЕСЛЕДОВАТЕЛЯМИ, ТАК И ЖЕРТВАМИ НАСИЛИЯ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 школьном </a:t>
            </a:r>
            <a:r>
              <a:rPr lang="ru-RU" dirty="0" err="1"/>
              <a:t>буллинге</a:t>
            </a:r>
            <a:r>
              <a:rPr lang="ru-RU" dirty="0"/>
              <a:t> бывает и такое. </a:t>
            </a:r>
            <a:r>
              <a:rPr lang="ru-RU" dirty="0" err="1"/>
              <a:t>Гиперактивный</a:t>
            </a:r>
            <a:r>
              <a:rPr lang="ru-RU" dirty="0"/>
              <a:t> или агрессивный ребенок, предчувствуя ситуацию, в которой он способен оказаться жертвой школьной дедовщины, сам становится инициатором ее. Или же подобные дети, уже ставшие жертвами, берут «реванш», нападая на своих преследователей, и выбирая для этого подходящие ситуации.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1764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КАКИЕ ДЕТИ СТАНОВЯТСЯ ЖЕРТВАМИ ШКОЛЬНОГО </a:t>
            </a:r>
            <a:r>
              <a:rPr lang="ru-RU" sz="3200" dirty="0" smtClean="0"/>
              <a:t>БУЛЛИНГА</a:t>
            </a:r>
            <a:r>
              <a:rPr lang="ru-RU" sz="3200" dirty="0"/>
              <a:t>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519808"/>
            <a:ext cx="7498080" cy="5077544"/>
          </a:xfrm>
        </p:spPr>
        <p:txBody>
          <a:bodyPr>
            <a:normAutofit fontScale="40000" lnSpcReduction="20000"/>
          </a:bodyPr>
          <a:lstStyle/>
          <a:p>
            <a:r>
              <a:rPr lang="ru-RU" dirty="0"/>
              <a:t>Исследователи утверждают, что типичных жертв школьного </a:t>
            </a:r>
            <a:r>
              <a:rPr lang="ru-RU" dirty="0" err="1"/>
              <a:t>буллинга</a:t>
            </a:r>
            <a:r>
              <a:rPr lang="ru-RU" dirty="0"/>
              <a:t> нет. Любой ребенок в определенных ситуациях может быть изгоем. Тем не менее, по мнению норвежского психолога Дана </a:t>
            </a:r>
            <a:r>
              <a:rPr lang="ru-RU" dirty="0" err="1"/>
              <a:t>Ольвеуса</a:t>
            </a:r>
            <a:r>
              <a:rPr lang="ru-RU" dirty="0"/>
              <a:t>, автора книги «</a:t>
            </a:r>
            <a:r>
              <a:rPr lang="ru-RU" dirty="0" err="1"/>
              <a:t>Буллинг</a:t>
            </a:r>
            <a:r>
              <a:rPr lang="ru-RU" dirty="0"/>
              <a:t> в школе: что мы знаем и что мы можем сделать» (1993), жертвами </a:t>
            </a:r>
            <a:r>
              <a:rPr lang="ru-RU" dirty="0" err="1"/>
              <a:t>буллинга</a:t>
            </a:r>
            <a:r>
              <a:rPr lang="ru-RU" dirty="0"/>
              <a:t> чаще всего становятся дети:</a:t>
            </a:r>
          </a:p>
          <a:p>
            <a:r>
              <a:rPr lang="ru-RU" dirty="0"/>
              <a:t>Пугливые, чувствительные, замкнутые и застенчивые;</a:t>
            </a:r>
          </a:p>
          <a:p>
            <a:r>
              <a:rPr lang="ru-RU" dirty="0"/>
              <a:t>Тревожные, не уверенные в себе, с низким самоуважением, несчастные;</a:t>
            </a:r>
          </a:p>
          <a:p>
            <a:r>
              <a:rPr lang="ru-RU" dirty="0"/>
              <a:t>Склонные к депрессии , и чаще своих сверстников думающие о самоубийстве;</a:t>
            </a:r>
          </a:p>
          <a:p>
            <a:r>
              <a:rPr lang="ru-RU" dirty="0"/>
              <a:t>Не имеющие даже одного близкого друга, предпочитающие общение с взрослыми людьми общению со сверстниками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Мальчики, физически более слабые, чем их ровесники.</a:t>
            </a:r>
          </a:p>
          <a:p>
            <a:pPr marL="82296" indent="0">
              <a:buNone/>
            </a:pPr>
            <a:r>
              <a:rPr lang="ru-RU" dirty="0"/>
              <a:t>Помимо этих детей, жертвами школьного </a:t>
            </a:r>
            <a:r>
              <a:rPr lang="ru-RU" dirty="0" err="1"/>
              <a:t>буллинга</a:t>
            </a:r>
            <a:r>
              <a:rPr lang="ru-RU" dirty="0"/>
              <a:t> становятся также дети:</a:t>
            </a:r>
          </a:p>
          <a:p>
            <a:r>
              <a:rPr lang="ru-RU" dirty="0"/>
              <a:t> Страдающие от одиночества;</a:t>
            </a:r>
          </a:p>
          <a:p>
            <a:r>
              <a:rPr lang="ru-RU" dirty="0"/>
              <a:t>Имеющие негативный опыт жизни;</a:t>
            </a:r>
          </a:p>
          <a:p>
            <a:r>
              <a:rPr lang="ru-RU" dirty="0"/>
              <a:t>Из социально-неблагополучных семей;</a:t>
            </a:r>
          </a:p>
          <a:p>
            <a:r>
              <a:rPr lang="ru-RU" dirty="0"/>
              <a:t>Подвергаемые физическим насилиям дома;</a:t>
            </a:r>
          </a:p>
          <a:p>
            <a:r>
              <a:rPr lang="ru-RU" dirty="0"/>
              <a:t>Имеющие комплекс неполноценности;</a:t>
            </a:r>
          </a:p>
          <a:p>
            <a:r>
              <a:rPr lang="ru-RU" dirty="0"/>
              <a:t>Предпочитающие умалчивать о насилии и издевательствах;</a:t>
            </a:r>
          </a:p>
          <a:p>
            <a:r>
              <a:rPr lang="ru-RU" dirty="0"/>
              <a:t>Не верящие в защиту их педагогами;</a:t>
            </a:r>
          </a:p>
          <a:p>
            <a:r>
              <a:rPr lang="ru-RU" dirty="0"/>
              <a:t>Не считающие себя значимой частью своего детского коллектива;</a:t>
            </a:r>
          </a:p>
          <a:p>
            <a:r>
              <a:rPr lang="ru-RU" dirty="0"/>
              <a:t> Верящие, что заслуживают быть жертвой, и пассивно ожидающие насилие преследователей;</a:t>
            </a:r>
          </a:p>
          <a:p>
            <a:r>
              <a:rPr lang="ru-RU" dirty="0"/>
              <a:t>Смирившиеся с этим насилием, как со своей долью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8240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 smtClean="0"/>
              <a:t>КАКИЕ ДЕТИ СТАНОВЯТСЯ </a:t>
            </a:r>
            <a:r>
              <a:rPr lang="ru-RU" sz="3200" i="1" dirty="0" err="1" smtClean="0"/>
              <a:t>провокативными</a:t>
            </a:r>
            <a:r>
              <a:rPr lang="ru-RU" sz="3200" i="1" dirty="0" smtClean="0"/>
              <a:t> </a:t>
            </a:r>
            <a:r>
              <a:rPr lang="ru-RU" sz="2800" dirty="0" smtClean="0"/>
              <a:t>ЖЕРТВАМИ </a:t>
            </a:r>
            <a:r>
              <a:rPr lang="ru-RU" sz="2800" dirty="0" smtClean="0"/>
              <a:t>ШКОЛЬНОГО БУЛЛИНГА?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556792"/>
            <a:ext cx="7498080" cy="4656584"/>
          </a:xfrm>
        </p:spPr>
        <p:txBody>
          <a:bodyPr>
            <a:normAutofit fontScale="55000" lnSpcReduction="20000"/>
          </a:bodyPr>
          <a:lstStyle/>
          <a:p>
            <a:pPr marL="82296" indent="0" algn="ctr">
              <a:buNone/>
            </a:pPr>
            <a:r>
              <a:rPr lang="ru-RU" dirty="0" smtClean="0"/>
              <a:t>Ученые выявили также особенности детей, являющихся </a:t>
            </a:r>
            <a:r>
              <a:rPr lang="ru-RU" dirty="0" err="1" smtClean="0"/>
              <a:t>провокативными</a:t>
            </a:r>
            <a:r>
              <a:rPr lang="ru-RU" dirty="0" smtClean="0"/>
              <a:t> жертвами.</a:t>
            </a:r>
          </a:p>
          <a:p>
            <a:pPr marL="82296" indent="0">
              <a:buNone/>
            </a:pPr>
            <a:r>
              <a:rPr lang="ru-RU" dirty="0" smtClean="0"/>
              <a:t> Как правило, это дети, поведение которых вызывает раздражение у одноклассников и учителей из-за их: </a:t>
            </a:r>
          </a:p>
          <a:p>
            <a:r>
              <a:rPr lang="ru-RU" dirty="0" err="1" smtClean="0"/>
              <a:t>Гиперактивности</a:t>
            </a:r>
            <a:r>
              <a:rPr lang="ru-RU" dirty="0" smtClean="0"/>
              <a:t> и повышенной возбудимости;</a:t>
            </a:r>
          </a:p>
          <a:p>
            <a:r>
              <a:rPr lang="ru-RU" dirty="0" smtClean="0"/>
              <a:t>Синдрома дефицита внимания;</a:t>
            </a:r>
          </a:p>
          <a:p>
            <a:r>
              <a:rPr lang="ru-RU" dirty="0" smtClean="0"/>
              <a:t> Плохой успеваемости.</a:t>
            </a:r>
          </a:p>
          <a:p>
            <a:pPr marL="82296" indent="0">
              <a:buNone/>
            </a:pPr>
            <a:r>
              <a:rPr lang="ru-RU" dirty="0" smtClean="0"/>
              <a:t> Это дети:</a:t>
            </a:r>
          </a:p>
          <a:p>
            <a:r>
              <a:rPr lang="ru-RU" dirty="0" smtClean="0"/>
              <a:t>С трудом усваивающие чтение и письмо;</a:t>
            </a:r>
          </a:p>
          <a:p>
            <a:r>
              <a:rPr lang="ru-RU" dirty="0" smtClean="0"/>
              <a:t>Любимчики учителей;</a:t>
            </a:r>
          </a:p>
          <a:p>
            <a:r>
              <a:rPr lang="ru-RU" dirty="0" err="1" smtClean="0"/>
              <a:t>Гиперопекаемые</a:t>
            </a:r>
            <a:r>
              <a:rPr lang="ru-RU" dirty="0" smtClean="0"/>
              <a:t> родителями;</a:t>
            </a:r>
          </a:p>
          <a:p>
            <a:r>
              <a:rPr lang="ru-RU" dirty="0" smtClean="0"/>
              <a:t>Ябеды;</a:t>
            </a:r>
          </a:p>
          <a:p>
            <a:r>
              <a:rPr lang="ru-RU" dirty="0" smtClean="0"/>
              <a:t> Воображалы…</a:t>
            </a:r>
          </a:p>
          <a:p>
            <a:pPr marL="82296" indent="0">
              <a:buNone/>
            </a:pPr>
            <a:r>
              <a:rPr lang="ru-RU" dirty="0" smtClean="0"/>
              <a:t>Словом</a:t>
            </a:r>
            <a:r>
              <a:rPr lang="ru-RU" dirty="0" smtClean="0"/>
              <a:t>, своеобразные «белые вороны». Причем, подобная «</a:t>
            </a:r>
            <a:r>
              <a:rPr lang="ru-RU" dirty="0" err="1" smtClean="0"/>
              <a:t>беловоронность</a:t>
            </a:r>
            <a:r>
              <a:rPr lang="ru-RU" dirty="0" smtClean="0"/>
              <a:t>» их способна проявляться как в особенностях поведения, так и внешности.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4317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Одноклассники недолюбливают также детей:</a:t>
            </a:r>
          </a:p>
          <a:p>
            <a:r>
              <a:rPr lang="ru-RU" dirty="0"/>
              <a:t>Неопрятно одетых или же </a:t>
            </a:r>
            <a:r>
              <a:rPr lang="ru-RU" dirty="0" err="1"/>
              <a:t>суперодетых</a:t>
            </a:r>
            <a:r>
              <a:rPr lang="ru-RU" dirty="0"/>
              <a:t>;</a:t>
            </a:r>
          </a:p>
          <a:p>
            <a:r>
              <a:rPr lang="ru-RU" dirty="0"/>
              <a:t>Не имеющих электронных новинок современного прогресса или же имеющих самые дорогие из них, не доступные другим детям;</a:t>
            </a:r>
          </a:p>
          <a:p>
            <a:r>
              <a:rPr lang="ru-RU" dirty="0"/>
              <a:t>Кичащихся достижениями своих родителей;</a:t>
            </a:r>
          </a:p>
          <a:p>
            <a:r>
              <a:rPr lang="ru-RU" dirty="0"/>
              <a:t>Одаренных детей;</a:t>
            </a:r>
          </a:p>
          <a:p>
            <a:r>
              <a:rPr lang="ru-RU" dirty="0"/>
              <a:t>Вундеркиндов…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6620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/>
              <a:t>К факторам, позволяющим отнести ребенка к группе риска по </a:t>
            </a:r>
            <a:r>
              <a:rPr lang="ru-RU" sz="2800" b="1" i="1" dirty="0" err="1"/>
              <a:t>буллингу</a:t>
            </a:r>
            <a:r>
              <a:rPr lang="ru-RU" sz="2800" b="1" i="1" dirty="0"/>
              <a:t> относятся</a:t>
            </a:r>
            <a:r>
              <a:rPr lang="ru-RU" sz="2800" b="1" i="1" dirty="0" smtClean="0"/>
              <a:t>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556792"/>
            <a:ext cx="7704856" cy="4944616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- </a:t>
            </a:r>
            <a:r>
              <a:rPr lang="ru-RU" i="1" dirty="0"/>
              <a:t>множественный стресс. </a:t>
            </a:r>
            <a:r>
              <a:rPr lang="ru-RU" dirty="0"/>
              <a:t>Речь идет о том, что жертвы травли обременены множеством проблем. Плохое здоровье, низкий социальный статус, неудовлетворительные отношения со сверстниками, большие семьи, выраженное социальное неблагополучие, а также низкие компенсаторные возможности – все это характерно для жертв травли.</a:t>
            </a:r>
          </a:p>
          <a:p>
            <a:r>
              <a:rPr lang="ru-RU" dirty="0"/>
              <a:t>- </a:t>
            </a:r>
            <a:r>
              <a:rPr lang="ru-RU" i="1" dirty="0"/>
              <a:t>провоцирующие особенности жертвы.</a:t>
            </a:r>
            <a:r>
              <a:rPr lang="ru-RU" dirty="0"/>
              <a:t> Так называемые провоцирующие жертвы (</a:t>
            </a:r>
            <a:r>
              <a:rPr lang="ru-RU" dirty="0" err="1"/>
              <a:t>provocative</a:t>
            </a:r>
            <a:r>
              <a:rPr lang="ru-RU" dirty="0"/>
              <a:t> </a:t>
            </a:r>
            <a:r>
              <a:rPr lang="ru-RU" dirty="0" err="1"/>
              <a:t>victims</a:t>
            </a:r>
            <a:r>
              <a:rPr lang="ru-RU" dirty="0"/>
              <a:t>) – это дети и подростки, которые вследствие их личностных особенностей могут являться раздражающим факторам для большинства их условно толерантных ровесников. Фактически речь идет о феномене «</a:t>
            </a:r>
            <a:r>
              <a:rPr lang="ru-RU" dirty="0" err="1"/>
              <a:t>инакости</a:t>
            </a:r>
            <a:r>
              <a:rPr lang="ru-RU" dirty="0"/>
              <a:t>» в детских коллективах. «Необычная» манера речи, «необычный» смех, «необычный» юмор и т.д. уже, с точки зрения «обычных» школьников, может явиться достаточным поводом для негативного отношения. </a:t>
            </a:r>
            <a:endParaRPr lang="ru-RU" dirty="0" smtClean="0"/>
          </a:p>
          <a:p>
            <a:r>
              <a:rPr lang="ru-RU" dirty="0" smtClean="0"/>
              <a:t>-</a:t>
            </a:r>
            <a:r>
              <a:rPr lang="ru-RU" dirty="0"/>
              <a:t> </a:t>
            </a:r>
            <a:r>
              <a:rPr lang="ru-RU" i="1" dirty="0"/>
              <a:t>стигматизация </a:t>
            </a:r>
            <a:r>
              <a:rPr lang="ru-RU" dirty="0"/>
              <a:t>– расовые (национальные) и физические особенности ребенка, не только физические недостатки, например, «заячья губа» или тугоухость, но и некоторые фенотипические </a:t>
            </a:r>
            <a:r>
              <a:rPr lang="ru-RU" dirty="0" smtClean="0"/>
              <a:t>особенности: необычный </a:t>
            </a:r>
            <a:r>
              <a:rPr lang="ru-RU" dirty="0"/>
              <a:t>цвет волос, тембр голоса, форма ушных раковин и т.д. для определенной категории детей и подростков могут явиться побудительным мотивом к травле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1377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Проявления, по которым можно заподозрить, что ребенок стал жертвой </a:t>
            </a:r>
            <a:r>
              <a:rPr lang="ru-RU" sz="2800" dirty="0" err="1" smtClean="0"/>
              <a:t>буллинга</a:t>
            </a:r>
            <a:r>
              <a:rPr lang="ru-RU" sz="2800" dirty="0" smtClean="0"/>
              <a:t>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91264" cy="5256584"/>
          </a:xfrm>
        </p:spPr>
        <p:txBody>
          <a:bodyPr>
            <a:normAutofit fontScale="47500" lnSpcReduction="20000"/>
          </a:bodyPr>
          <a:lstStyle/>
          <a:p>
            <a:r>
              <a:rPr lang="ru-RU" dirty="0"/>
              <a:t>Ребенок неохотно идет в школу и очень рад любой возможности не ходить туда;</a:t>
            </a:r>
          </a:p>
          <a:p>
            <a:r>
              <a:rPr lang="ru-RU" dirty="0"/>
              <a:t>Возвращается из школы подавленным;</a:t>
            </a:r>
          </a:p>
          <a:p>
            <a:r>
              <a:rPr lang="ru-RU" dirty="0"/>
              <a:t>Часто плачет без очевидных причин;</a:t>
            </a:r>
          </a:p>
          <a:p>
            <a:r>
              <a:rPr lang="ru-RU" dirty="0"/>
              <a:t>Никогда не вспоминает никого из одноклассников;</a:t>
            </a:r>
          </a:p>
          <a:p>
            <a:r>
              <a:rPr lang="ru-RU" dirty="0"/>
              <a:t>Очень мало говорит о своей школьной жизни;</a:t>
            </a:r>
          </a:p>
          <a:p>
            <a:r>
              <a:rPr lang="ru-RU" dirty="0"/>
              <a:t> Одинок;</a:t>
            </a:r>
          </a:p>
          <a:p>
            <a:r>
              <a:rPr lang="ru-RU" dirty="0"/>
              <a:t>Его никто не приглашает в гости, на дни рождения, и он никого не хочет позвать к </a:t>
            </a:r>
            <a:r>
              <a:rPr lang="ru-RU" dirty="0" smtClean="0"/>
              <a:t>себе.</a:t>
            </a:r>
            <a:endParaRPr lang="ru-RU" dirty="0"/>
          </a:p>
          <a:p>
            <a:r>
              <a:rPr lang="ru-RU" dirty="0"/>
              <a:t> Помимо этого, родители должны обратить также внимание и на изменения в поведении их ребенка, ставшего вдруг </a:t>
            </a:r>
            <a:r>
              <a:rPr lang="ru-RU" dirty="0" smtClean="0"/>
              <a:t>агрессивным, обидчивым, </a:t>
            </a:r>
            <a:r>
              <a:rPr lang="ru-RU" dirty="0"/>
              <a:t> раздражительным и даже </a:t>
            </a:r>
            <a:r>
              <a:rPr lang="ru-RU" dirty="0" smtClean="0"/>
              <a:t>нелюдимым, не </a:t>
            </a:r>
            <a:r>
              <a:rPr lang="ru-RU" dirty="0"/>
              <a:t>желающим поддерживать разговоры о </a:t>
            </a:r>
            <a:r>
              <a:rPr lang="ru-RU" dirty="0" smtClean="0"/>
              <a:t>школе. Нежелание </a:t>
            </a:r>
            <a:r>
              <a:rPr lang="ru-RU" dirty="0"/>
              <a:t>поддерживать подобные разговоры объясняется нежеланием воскрешения воспоминаний о насилии, которому подвергается ребенок. К сожалению, ужас, перенесенный таким ребенком, может преследовать его многие годы, выявляясь во всевозможных </a:t>
            </a:r>
            <a:r>
              <a:rPr lang="ru-RU" dirty="0" err="1"/>
              <a:t>постстрессовых</a:t>
            </a:r>
            <a:r>
              <a:rPr lang="ru-RU" dirty="0"/>
              <a:t> расстройствах.</a:t>
            </a:r>
          </a:p>
          <a:p>
            <a:r>
              <a:rPr lang="ru-RU" dirty="0" smtClean="0"/>
              <a:t>У </a:t>
            </a:r>
            <a:r>
              <a:rPr lang="ru-RU" dirty="0"/>
              <a:t>подвергающихся хроническому стрессу несовершеннолетних снижается сопротивляемость организма к инфекционным заболеваниям; возникают психосоматические расстройства (классические рвоты детей перед школой, вегето-сосудистая дистония, тахикардия, брадикардия, </a:t>
            </a:r>
            <a:r>
              <a:rPr lang="ru-RU" dirty="0" err="1"/>
              <a:t>энурез</a:t>
            </a:r>
            <a:r>
              <a:rPr lang="ru-RU" dirty="0"/>
              <a:t> и др</a:t>
            </a:r>
            <a:r>
              <a:rPr lang="ru-RU" dirty="0" smtClean="0"/>
              <a:t>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4396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71700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Веяния </a:t>
            </a:r>
            <a:r>
              <a:rPr lang="ru-RU" dirty="0" err="1" smtClean="0"/>
              <a:t>современноти</a:t>
            </a:r>
            <a:r>
              <a:rPr lang="ru-RU" dirty="0" smtClean="0"/>
              <a:t> «АУЕ»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920" y="1219585"/>
            <a:ext cx="5081768" cy="5161743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/>
              <a:t>АУЕ</a:t>
            </a:r>
            <a:r>
              <a:rPr lang="ru-RU" dirty="0"/>
              <a:t> (также используется вариант </a:t>
            </a:r>
            <a:r>
              <a:rPr lang="ru-RU" b="1" dirty="0"/>
              <a:t>А. У. Е</a:t>
            </a:r>
            <a:r>
              <a:rPr lang="ru-RU" b="1" dirty="0" smtClean="0"/>
              <a:t>.</a:t>
            </a:r>
            <a:r>
              <a:rPr lang="ru-RU" dirty="0" smtClean="0"/>
              <a:t>)</a:t>
            </a:r>
            <a:r>
              <a:rPr lang="ru-RU" dirty="0"/>
              <a:t> — </a:t>
            </a:r>
            <a:r>
              <a:rPr lang="ru-RU" b="1" dirty="0"/>
              <a:t>Арестантский уклад един</a:t>
            </a:r>
            <a:r>
              <a:rPr lang="ru-RU" dirty="0"/>
              <a:t> (или </a:t>
            </a:r>
            <a:r>
              <a:rPr lang="ru-RU" b="1" dirty="0"/>
              <a:t>Арестантское </a:t>
            </a:r>
            <a:r>
              <a:rPr lang="ru-RU" b="1" dirty="0" err="1"/>
              <a:t>уркаганское</a:t>
            </a:r>
            <a:r>
              <a:rPr lang="ru-RU" b="1" dirty="0"/>
              <a:t> единство</a:t>
            </a:r>
            <a:r>
              <a:rPr lang="ru-RU" dirty="0"/>
              <a:t>) — название и девиз предположительно существующего российского неформального объединения </a:t>
            </a:r>
            <a:r>
              <a:rPr lang="ru-RU" dirty="0" smtClean="0"/>
              <a:t>банд, </a:t>
            </a:r>
            <a:r>
              <a:rPr lang="ru-RU" dirty="0"/>
              <a:t>состоящих из несовершеннолетних (подростков, юношей и </a:t>
            </a:r>
            <a:r>
              <a:rPr lang="ru-RU" dirty="0" smtClean="0"/>
              <a:t>девушек). </a:t>
            </a:r>
            <a:r>
              <a:rPr lang="ru-RU" dirty="0"/>
              <a:t>По утверждению ряда обозревателей, основа этого объединения чисто идеологическая, в основном </a:t>
            </a:r>
            <a:r>
              <a:rPr lang="ru-RU" dirty="0" smtClean="0"/>
              <a:t>информационная. </a:t>
            </a:r>
            <a:r>
              <a:rPr lang="ru-RU" dirty="0"/>
              <a:t>Это молодёжное сообщество пропагандирует среди несовершеннолетних </a:t>
            </a:r>
            <a:r>
              <a:rPr lang="ru-RU" dirty="0" smtClean="0"/>
              <a:t>воровские понятия российской криминальной среды и тюремные понятия, </a:t>
            </a:r>
            <a:r>
              <a:rPr lang="ru-RU" dirty="0"/>
              <a:t>требует соблюдения «воровского кодекса» со сбором денег на </a:t>
            </a:r>
            <a:r>
              <a:rPr lang="ru-RU" dirty="0" smtClean="0"/>
              <a:t>«</a:t>
            </a:r>
            <a:r>
              <a:rPr lang="ru-RU" dirty="0" err="1" smtClean="0"/>
              <a:t>общак</a:t>
            </a:r>
            <a:r>
              <a:rPr lang="ru-RU" dirty="0" smtClean="0"/>
              <a:t>», </a:t>
            </a:r>
            <a:r>
              <a:rPr lang="ru-RU" dirty="0"/>
              <a:t>взамен обещая поддержку и защиту в настоящем и будущем. </a:t>
            </a:r>
            <a:r>
              <a:rPr lang="ru-RU" dirty="0" smtClean="0"/>
              <a:t>Пока никакой </a:t>
            </a:r>
            <a:r>
              <a:rPr lang="ru-RU" dirty="0"/>
              <a:t>координации действий групп и банд АУЕ не заметно, единого руководства у данного молодёжного криминального движения </a:t>
            </a:r>
            <a:r>
              <a:rPr lang="ru-RU" dirty="0" smtClean="0"/>
              <a:t>нет.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 descr="https://topwar.ru/uploads/posts/2017-06/1498594140_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9465"/>
            <a:ext cx="1391203" cy="1080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www.4vsar.ru/i/articles/xxl/19483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2970212" cy="2318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s11.stc.all.kpcdn.net/share/i/12/10124507/inx960x64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05064"/>
            <a:ext cx="3402260" cy="21946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0246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498080" cy="1143000"/>
          </a:xfrm>
        </p:spPr>
        <p:txBody>
          <a:bodyPr>
            <a:noAutofit/>
          </a:bodyPr>
          <a:lstStyle/>
          <a:p>
            <a:r>
              <a:rPr lang="ru-RU" sz="3200" dirty="0">
                <a:effectLst/>
              </a:rPr>
              <a:t>Информация о деятельности банд АУЕ и методике их действий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682168" cy="5328592"/>
          </a:xfrm>
        </p:spPr>
        <p:txBody>
          <a:bodyPr>
            <a:noAutofit/>
          </a:bodyPr>
          <a:lstStyle/>
          <a:p>
            <a:pPr algn="just"/>
            <a:r>
              <a:rPr lang="ru-RU" sz="1550" dirty="0"/>
              <a:t>Члены преступных объединений, относящих себя к АУЕ, обычно устанавливают в учебных заведениях свои порядки </a:t>
            </a:r>
            <a:r>
              <a:rPr lang="ru-RU" sz="1550" dirty="0" smtClean="0"/>
              <a:t>—вымогательствами</a:t>
            </a:r>
            <a:r>
              <a:rPr lang="ru-RU" sz="1550" dirty="0"/>
              <a:t> и угрозами собирают с детей деньги в воровской </a:t>
            </a:r>
            <a:r>
              <a:rPr lang="ru-RU" sz="1550" u="sng" dirty="0" err="1" smtClean="0"/>
              <a:t>общак</a:t>
            </a:r>
            <a:r>
              <a:rPr lang="ru-RU" sz="1550" dirty="0" smtClean="0"/>
              <a:t>, </a:t>
            </a:r>
            <a:r>
              <a:rPr lang="ru-RU" sz="1550" dirty="0"/>
              <a:t>а отказывающихся сдавать деньги делают «опущенными», устанавливают отдельные парты для таких </a:t>
            </a:r>
            <a:r>
              <a:rPr lang="ru-RU" sz="1550" u="sng" dirty="0"/>
              <a:t> </a:t>
            </a:r>
            <a:r>
              <a:rPr lang="ru-RU" sz="1550" u="sng" dirty="0" smtClean="0"/>
              <a:t>«опущенных»</a:t>
            </a:r>
            <a:r>
              <a:rPr lang="ru-RU" sz="1550" dirty="0" smtClean="0"/>
              <a:t>, </a:t>
            </a:r>
            <a:r>
              <a:rPr lang="ru-RU" sz="1550" dirty="0"/>
              <a:t>особо обозначают их посуду и одежду, применяя разные способы запугивания, вплоть до избиений и сексуальных преступлений. По некоторым данным, скрытыми кураторами из взрослых криминальных группировок </a:t>
            </a:r>
            <a:r>
              <a:rPr lang="ru-RU" sz="1550" dirty="0" smtClean="0"/>
              <a:t>назначаются «смотрящие»</a:t>
            </a:r>
            <a:r>
              <a:rPr lang="ru-RU" sz="1550" dirty="0"/>
              <a:t> из числа местных </a:t>
            </a:r>
            <a:r>
              <a:rPr lang="ru-RU" sz="1550" dirty="0" smtClean="0"/>
              <a:t>подростков. </a:t>
            </a:r>
            <a:r>
              <a:rPr lang="ru-RU" sz="1550" dirty="0"/>
              <a:t>Члены АУЕ создают сообщества в </a:t>
            </a:r>
            <a:r>
              <a:rPr lang="ru-RU" sz="1550" dirty="0" smtClean="0"/>
              <a:t>социальных сетях, </a:t>
            </a:r>
            <a:r>
              <a:rPr lang="ru-RU" sz="1550" dirty="0"/>
              <a:t>на которые подписываются сотни тысяч </a:t>
            </a:r>
            <a:r>
              <a:rPr lang="ru-RU" sz="1550" dirty="0" smtClean="0"/>
              <a:t>человек.</a:t>
            </a:r>
            <a:endParaRPr lang="ru-RU" sz="1550" dirty="0"/>
          </a:p>
          <a:p>
            <a:pPr algn="just"/>
            <a:r>
              <a:rPr lang="ru-RU" sz="1550" dirty="0"/>
              <a:t>Основное свойство банд АУЕ заключается в несовершеннолетнем возрасте её членов. По мнению экспертов, это придаёт им ощущение безнаказанности и неуязвимости. Более того, эта неподсудность из-за возраста используется ими как средство запугивания и как защита при задержании полицией, на суде, особенно если взрослые избили их, пусть даже в целях </a:t>
            </a:r>
            <a:r>
              <a:rPr lang="ru-RU" sz="1550" dirty="0" smtClean="0"/>
              <a:t>самообороны.</a:t>
            </a:r>
          </a:p>
          <a:p>
            <a:pPr algn="just"/>
            <a:r>
              <a:rPr lang="ru-RU" sz="1550" dirty="0"/>
              <a:t>Кодекс АУЕ запрещает любое взаимодействие и помощь полиции, другим властным структурам. В любом районе действия банда АУЕ прежде всего старается вербовать детей и собирать с них «налог», строить параллельную структуру власти и порядка на основе понятий взрослых криминальных </a:t>
            </a:r>
            <a:r>
              <a:rPr lang="ru-RU" sz="1550" dirty="0" smtClean="0"/>
              <a:t>структур. </a:t>
            </a:r>
            <a:r>
              <a:rPr lang="ru-RU" sz="1550" dirty="0"/>
              <a:t>Идея такого «налога», сборов на «</a:t>
            </a:r>
            <a:r>
              <a:rPr lang="ru-RU" sz="1550" dirty="0" err="1"/>
              <a:t>общак</a:t>
            </a:r>
            <a:r>
              <a:rPr lang="ru-RU" sz="1550" dirty="0"/>
              <a:t>» в некотором роде издевательски копирует систему социального страхования, пенсионную систему: деньги, собранные с детей сейчас, идут тем, кто сейчас в тюрьме, и потом, в будущем, те члены АУЕ, что сдавали деньги сейчас, будут получать деньги от других (более молодых адептов АУЕ), находясь при этом в тюрьме (члены АУЕ верят, что они окажутся в тюрьме когда-нибудь</a:t>
            </a:r>
            <a:r>
              <a:rPr lang="ru-RU" sz="1550" dirty="0" smtClean="0"/>
              <a:t>).</a:t>
            </a:r>
            <a:endParaRPr lang="ru-RU" sz="1550" dirty="0"/>
          </a:p>
        </p:txBody>
      </p:sp>
    </p:spTree>
    <p:extLst>
      <p:ext uri="{BB962C8B-B14F-4D97-AF65-F5344CB8AC3E}">
        <p14:creationId xmlns:p14="http://schemas.microsoft.com/office/powerpoint/2010/main" val="2177858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Психолого-педагогические аспекты профилактики </a:t>
            </a:r>
            <a:r>
              <a:rPr lang="ru-RU" sz="2800" b="1" dirty="0" err="1"/>
              <a:t>буллинга</a:t>
            </a:r>
            <a:r>
              <a:rPr lang="ru-RU" sz="2800" b="1" dirty="0"/>
              <a:t> (</a:t>
            </a:r>
            <a:r>
              <a:rPr lang="ru-RU" sz="2800" b="1" dirty="0" err="1"/>
              <a:t>моббинга</a:t>
            </a:r>
            <a:r>
              <a:rPr lang="ru-RU" sz="2800" b="1" dirty="0" smtClean="0"/>
              <a:t>)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760" y="1447800"/>
            <a:ext cx="6521928" cy="480060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- Первичная профилактика реализовывается по трем направлениям:</a:t>
            </a:r>
            <a:br>
              <a:rPr lang="ru-RU" dirty="0"/>
            </a:br>
            <a:r>
              <a:rPr lang="ru-RU" dirty="0"/>
              <a:t>- Создание условий недопущения </a:t>
            </a:r>
            <a:r>
              <a:rPr lang="ru-RU" dirty="0" err="1"/>
              <a:t>буллинга</a:t>
            </a:r>
            <a:r>
              <a:rPr lang="ru-RU" dirty="0"/>
              <a:t> (</a:t>
            </a:r>
            <a:r>
              <a:rPr lang="ru-RU" dirty="0" err="1"/>
              <a:t>моббинга</a:t>
            </a:r>
            <a:r>
              <a:rPr lang="ru-RU" dirty="0"/>
              <a:t>).</a:t>
            </a:r>
            <a:br>
              <a:rPr lang="ru-RU" dirty="0"/>
            </a:br>
            <a:r>
              <a:rPr lang="ru-RU" dirty="0"/>
              <a:t>- Скорейшее и грамотное разобщение ребенка с соответствующими стрессовыми воздействиями.</a:t>
            </a:r>
            <a:br>
              <a:rPr lang="ru-RU" dirty="0"/>
            </a:br>
            <a:r>
              <a:rPr lang="ru-RU" dirty="0"/>
              <a:t>- Укрепление защитных сил организма в противостоянии травле, как для условно здоровых детей, так и для уже имеющих соматическую или психическую патологию.</a:t>
            </a:r>
          </a:p>
          <a:p>
            <a:endParaRPr lang="ru-RU" dirty="0"/>
          </a:p>
        </p:txBody>
      </p:sp>
      <p:pic>
        <p:nvPicPr>
          <p:cNvPr id="1026" name="Picture 2" descr="C:\Users\school\Desktop\на круглый стол\stock-photo-hand-making-a-stop-signal-sign-563607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16832"/>
            <a:ext cx="256528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924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РЕКОМЕНДАЦИИ УЧИТЕЛЮ ПО РАБОТЕ С «ОТВЕРЖЕННЫМИ</a:t>
            </a:r>
            <a:r>
              <a:rPr lang="ru-RU" sz="2800" b="1" dirty="0" smtClean="0"/>
              <a:t>».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5005536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1. Следует с самого первого дня пресекать любые насмешки над неудачами одноклассников</a:t>
            </a:r>
          </a:p>
          <a:p>
            <a:r>
              <a:rPr lang="ru-RU" dirty="0" smtClean="0"/>
              <a:t>2</a:t>
            </a:r>
            <a:r>
              <a:rPr lang="ru-RU" dirty="0"/>
              <a:t>. Следует пресекать любые пренебрежительные замечания в адрес одноклассников</a:t>
            </a:r>
          </a:p>
          <a:p>
            <a:r>
              <a:rPr lang="ru-RU" dirty="0" smtClean="0"/>
              <a:t>3</a:t>
            </a:r>
            <a:r>
              <a:rPr lang="ru-RU" dirty="0"/>
              <a:t>. Если по каким-либо причинам репутация ребенка испорчена, нужно дать ему возможность показать себя в выгодном </a:t>
            </a:r>
            <a:r>
              <a:rPr lang="ru-RU" dirty="0" smtClean="0"/>
              <a:t>свете.</a:t>
            </a:r>
            <a:endParaRPr lang="ru-RU" dirty="0"/>
          </a:p>
          <a:p>
            <a:r>
              <a:rPr lang="ru-RU" dirty="0"/>
              <a:t>4. Помогают объединить класс совместные мероприятия, поездки, постановки спектаклей, выпуск стенгазет и т.д.</a:t>
            </a:r>
          </a:p>
          <a:p>
            <a:r>
              <a:rPr lang="ru-RU" dirty="0"/>
              <a:t>5. Необходимо дать возможность наиболее активным детям проявить себя и самоутвердиться за счет своих способностей, а не за счет унижения других.</a:t>
            </a:r>
          </a:p>
          <a:p>
            <a:r>
              <a:rPr lang="ru-RU" dirty="0"/>
              <a:t>6. Следует избегать высмеивания и сравнивания ребят на уроках. Некоторые учителя даже оценки за контрольные работы не объявляют публично, а выставляют в дневники. Разбор ошибок необходимо делать, не называя тех, кто их допустил, или индивидуально.</a:t>
            </a:r>
          </a:p>
          <a:p>
            <a:r>
              <a:rPr lang="ru-RU" dirty="0"/>
              <a:t>7. Имеет смысл поговорить с преследователями о том, почему они пристают к жертве, обратить их внимание на чувства жертвы.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8289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Рекомендации педагогам.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196752"/>
            <a:ext cx="7674056" cy="5051648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Оставаться </a:t>
            </a:r>
            <a:r>
              <a:rPr lang="ru-RU" dirty="0"/>
              <a:t>спокойным и контролировать ситуацию;</a:t>
            </a:r>
          </a:p>
          <a:p>
            <a:pPr lvl="0"/>
            <a:r>
              <a:rPr lang="ru-RU" dirty="0"/>
              <a:t>Отнестись к случаю или к рассказу о нем серьезно;</a:t>
            </a:r>
          </a:p>
          <a:p>
            <a:pPr lvl="0"/>
            <a:r>
              <a:rPr lang="ru-RU" dirty="0"/>
              <a:t>Оказать поддержку потерпевшему;</a:t>
            </a:r>
          </a:p>
          <a:p>
            <a:pPr lvl="0"/>
            <a:r>
              <a:rPr lang="ru-RU" dirty="0"/>
              <a:t>Показать обидчику своё отношение к ситуации;</a:t>
            </a:r>
          </a:p>
          <a:p>
            <a:pPr lvl="0"/>
            <a:r>
              <a:rPr lang="ru-RU" dirty="0"/>
              <a:t>Оценить ситуацию обидчику с точки зрения потерпевшего;</a:t>
            </a:r>
          </a:p>
          <a:p>
            <a:pPr lvl="0"/>
            <a:r>
              <a:rPr lang="ru-RU" dirty="0"/>
              <a:t>Помнить, что наказание должно соответствовать проступку;</a:t>
            </a:r>
          </a:p>
          <a:p>
            <a:pPr lvl="0"/>
            <a:r>
              <a:rPr lang="ru-RU" dirty="0"/>
              <a:t>Проговорить с коллективом сверстников определившуюся проблему;</a:t>
            </a:r>
          </a:p>
          <a:p>
            <a:pPr lvl="0"/>
            <a:r>
              <a:rPr lang="ru-RU" dirty="0"/>
              <a:t>При необходимости привлечь родительскую общественность.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6664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404664"/>
            <a:ext cx="7240848" cy="5843736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Помощь детям, пострадавшим от насилия</a:t>
            </a:r>
            <a:endParaRPr lang="ru-RU" dirty="0"/>
          </a:p>
          <a:p>
            <a:pPr algn="just"/>
            <a:r>
              <a:rPr lang="ru-RU" dirty="0"/>
              <a:t>Чем раньше пострадавшему начинает оказываться профессиональная помощь, тем лучше прогноз (психолого-педагогическая, психотерапевтическая, психиатрическая (в зависимости от тяжести состояния пострадавшего). Работа должна охватывать все сферы поражения пострадавших с учетом их состояния (соматическую, психическую, социальную). Терапевтическая помощь уже начинается с интервью, о котором говорилось ранее.</a:t>
            </a:r>
          </a:p>
          <a:p>
            <a:pPr algn="just"/>
            <a:r>
              <a:rPr lang="ru-RU" dirty="0"/>
              <a:t>Важная роль отводится работе по налаживанию отношений с социальным окружением. Необходимо разделение ребенка (подростка) с соответствующими стрессовыми воздействиями.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2115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dirty="0"/>
              <a:t>КАК ПОМОЧЬ СВОЕМУ РЕБЁНКУ, СТАВШЕМУ ЖЕРТВОЙ ШКОЛЬНОГО БУЛЛИНГА</a:t>
            </a:r>
            <a:r>
              <a:rPr lang="ru-RU" sz="2700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447800"/>
            <a:ext cx="7746064" cy="5005536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 Если профилактические меры для попадания </a:t>
            </a:r>
            <a:r>
              <a:rPr lang="ru-RU" dirty="0" smtClean="0"/>
              <a:t>ребенка </a:t>
            </a:r>
            <a:r>
              <a:rPr lang="ru-RU" dirty="0"/>
              <a:t>в группу риска по школьному </a:t>
            </a:r>
            <a:r>
              <a:rPr lang="ru-RU" dirty="0" err="1"/>
              <a:t>буллингу</a:t>
            </a:r>
            <a:r>
              <a:rPr lang="ru-RU" dirty="0"/>
              <a:t> не помогли, и школьник оказался жертвой дедовщины, </a:t>
            </a:r>
            <a:r>
              <a:rPr lang="ru-RU" dirty="0" smtClean="0"/>
              <a:t>родители </a:t>
            </a:r>
            <a:r>
              <a:rPr lang="ru-RU" dirty="0"/>
              <a:t>должны:</a:t>
            </a:r>
          </a:p>
          <a:p>
            <a:r>
              <a:rPr lang="ru-RU" dirty="0"/>
              <a:t>Прежде всего, понять истинную причину происшедшего с ним.</a:t>
            </a:r>
          </a:p>
          <a:p>
            <a:r>
              <a:rPr lang="ru-RU" dirty="0"/>
              <a:t> Убедиться, что </a:t>
            </a:r>
            <a:r>
              <a:rPr lang="ru-RU" dirty="0" smtClean="0"/>
              <a:t>ребенок </a:t>
            </a:r>
            <a:r>
              <a:rPr lang="ru-RU" dirty="0"/>
              <a:t>стал действительно жертвой школьного </a:t>
            </a:r>
            <a:r>
              <a:rPr lang="ru-RU" dirty="0" err="1"/>
              <a:t>буллинга</a:t>
            </a:r>
            <a:r>
              <a:rPr lang="ru-RU" dirty="0"/>
              <a:t>.</a:t>
            </a:r>
          </a:p>
          <a:p>
            <a:r>
              <a:rPr lang="ru-RU" dirty="0"/>
              <a:t>Сообщить об этом учителю и школьному психологу.</a:t>
            </a:r>
          </a:p>
          <a:p>
            <a:r>
              <a:rPr lang="ru-RU" dirty="0"/>
              <a:t>Сообща найти пути выхода из сложившейся ситуации.</a:t>
            </a:r>
          </a:p>
          <a:p>
            <a:r>
              <a:rPr lang="ru-RU" dirty="0"/>
              <a:t>Если ребенок был сильно напуган и потрясен случившимся, не отправлять его на следующий день в школу.</a:t>
            </a:r>
          </a:p>
          <a:p>
            <a:r>
              <a:rPr lang="ru-RU" dirty="0"/>
              <a:t>При сильно пережитом стрессе попытаться перевести ребенка в другой класс или даже в другую школу.</a:t>
            </a:r>
          </a:p>
          <a:p>
            <a:r>
              <a:rPr lang="ru-RU" dirty="0"/>
              <a:t>При посттравматическом стрессовом синдроме немедленно обратиться к специалистам.</a:t>
            </a:r>
          </a:p>
          <a:p>
            <a:r>
              <a:rPr lang="ru-RU" dirty="0"/>
              <a:t>Ни в коем случае не игнорировать случившееся с ребенком и не пускать все на самотек.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3916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КАК НАДО ВЕСТИ СЕБЯ РОДИТЕЛЯМ, УЗНАВШИМ, ЧТО ИХ РЕБЁНОК ЗАЧИНЩИК ШКОЛЬНОГО НАСИЛИЯ</a:t>
            </a:r>
            <a:r>
              <a:rPr lang="ru-RU" sz="2700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484784"/>
            <a:ext cx="7746064" cy="5184576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Как </a:t>
            </a:r>
            <a:r>
              <a:rPr lang="ru-RU" dirty="0"/>
              <a:t>и родителям ребенка-жертвы, понять причину – почему он стал насильником.</a:t>
            </a:r>
          </a:p>
          <a:p>
            <a:r>
              <a:rPr lang="ru-RU" dirty="0"/>
              <a:t>Помочь осознать ребенку, что агрессия и жестокость – это вовсе не лучшие качества человека и не показатели мужественности.</a:t>
            </a:r>
          </a:p>
          <a:p>
            <a:r>
              <a:rPr lang="ru-RU" dirty="0"/>
              <a:t>Что настоящий мужчина доказывает свою мужественность не драками и кулаками, а достойным мужским поведением даже в критических ситуациях.</a:t>
            </a:r>
          </a:p>
          <a:p>
            <a:r>
              <a:rPr lang="ru-RU" dirty="0"/>
              <a:t> Если ребенок стал зачинщиком </a:t>
            </a:r>
            <a:r>
              <a:rPr lang="ru-RU" dirty="0" err="1"/>
              <a:t>буллинга</a:t>
            </a:r>
            <a:r>
              <a:rPr lang="ru-RU" dirty="0"/>
              <a:t> из-за повышенной агрессивности, применить необходимые меры для снижения этой агрессивности.</a:t>
            </a:r>
          </a:p>
          <a:p>
            <a:r>
              <a:rPr lang="ru-RU" dirty="0"/>
              <a:t>Если ребенок стал насильником из-за зависти к школьным успехам своего одноклассника, постараться помочь ему в усвоении тех предметов, которые он усваивает с трудом.</a:t>
            </a:r>
          </a:p>
          <a:p>
            <a:r>
              <a:rPr lang="ru-RU" dirty="0"/>
              <a:t> Если ребенок стал преследователем в школьном </a:t>
            </a:r>
            <a:r>
              <a:rPr lang="ru-RU" dirty="0" err="1"/>
              <a:t>буллинге</a:t>
            </a:r>
            <a:r>
              <a:rPr lang="ru-RU" dirty="0"/>
              <a:t> из-за зависти к высоким материальным возможностям жертвы, разобраться, что он подразумевает под этими материальными возможностями. И если суть проблемы лишь в том , что у жертвы есть современный плеер, а у него нет, подумайте – действительно ли Вы не можете подарить своему ребенку эту модную современную «игрушку» или просто считаете, что она ему не нужна. Если лишь из-за мнения - что «она не нужна», постарайтесь переменить свое мнение, тем более, если подобные плееры есть уже у большинства детей в классе. Родителям надо знать, что у современного ребенка сегодня – современные атрибуты жизни, которых в их школьные годы ещё просто не было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0947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4759" y="1259175"/>
            <a:ext cx="5036123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Благодарю </a:t>
            </a:r>
          </a:p>
          <a:p>
            <a:pPr algn="ctr"/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 </a:t>
            </a:r>
          </a:p>
          <a:p>
            <a:pPr algn="ctr"/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внимание.</a:t>
            </a:r>
            <a:endParaRPr lang="ru-RU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2879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240</TotalTime>
  <Words>966</Words>
  <Application>Microsoft Office PowerPoint</Application>
  <PresentationFormat>Экран (4:3)</PresentationFormat>
  <Paragraphs>162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Солнцестояние</vt:lpstr>
      <vt:lpstr>Буллинг в школе: причины, пути решения.</vt:lpstr>
      <vt:lpstr>Моббинг, буллинг, хейзинг, кибермоббинг и кибербуллинг …</vt:lpstr>
      <vt:lpstr>Моббинг </vt:lpstr>
      <vt:lpstr>Буллинг </vt:lpstr>
      <vt:lpstr>Хейзинг </vt:lpstr>
      <vt:lpstr>Кибермоббинг и кибербуллинг</vt:lpstr>
      <vt:lpstr>Последствия…</vt:lpstr>
      <vt:lpstr>В ситуации травли всегда есть:</vt:lpstr>
      <vt:lpstr>КАКИЕ ДЕТИ СТАНОВЯТСЯ ПРЕСЛЕДОВАТЕЛЯМИ ИЛИ БУЛЛИ?</vt:lpstr>
      <vt:lpstr>КАКИЕ ДЕТИ СТАНОВЯТСЯ ПОСЛЕДОВАТЕЛЯМИ БУЛЛИ?</vt:lpstr>
      <vt:lpstr>КАКИЕ ДЕТИ МОГУТ БЫТЬ ОДНОВРЕМЕННО КАК ПРЕСЛЕДОВАТЕЛЯМИ, ТАК И ЖЕРТВАМИ НАСИЛИЯ.</vt:lpstr>
      <vt:lpstr>КАКИЕ ДЕТИ СТАНОВЯТСЯ ЖЕРТВАМИ ШКОЛЬНОГО БУЛЛИНГА?</vt:lpstr>
      <vt:lpstr>КАКИЕ ДЕТИ СТАНОВЯТСЯ провокативными ЖЕРТВАМИ ШКОЛЬНОГО БУЛЛИНГА?</vt:lpstr>
      <vt:lpstr>Презентация PowerPoint</vt:lpstr>
      <vt:lpstr>К факторам, позволяющим отнести ребенка к группе риска по буллингу относятся:</vt:lpstr>
      <vt:lpstr>Проявления, по которым можно заподозрить, что ребенок стал жертвой буллинга:</vt:lpstr>
      <vt:lpstr>Веяния современноти «АУЕ»</vt:lpstr>
      <vt:lpstr>Информация о деятельности банд АУЕ и методике их действий</vt:lpstr>
      <vt:lpstr>Психолого-педагогические аспекты профилактики буллинга (моббинга)</vt:lpstr>
      <vt:lpstr>РЕКОМЕНДАЦИИ УЧИТЕЛЮ ПО РАБОТЕ С «ОТВЕРЖЕННЫМИ».</vt:lpstr>
      <vt:lpstr>Рекомендации педагогам.</vt:lpstr>
      <vt:lpstr>Презентация PowerPoint</vt:lpstr>
      <vt:lpstr>КАК ПОМОЧЬ СВОЕМУ РЕБЁНКУ, СТАВШЕМУ ЖЕРТВОЙ ШКОЛЬНОГО БУЛЛИНГА.</vt:lpstr>
      <vt:lpstr>КАК НАДО ВЕСТИ СЕБЯ РОДИТЕЛЯМ, УЗНАВШИМ, ЧТО ИХ РЕБЁНОК ЗАЧИНЩИК ШКОЛЬНОГО НАСИЛИЯ.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Буллинг в школе: причины, пути решения.</dc:title>
  <dc:creator>school</dc:creator>
  <cp:lastModifiedBy>school</cp:lastModifiedBy>
  <cp:revision>13</cp:revision>
  <dcterms:created xsi:type="dcterms:W3CDTF">2018-02-13T03:07:19Z</dcterms:created>
  <dcterms:modified xsi:type="dcterms:W3CDTF">2018-03-23T01:55:51Z</dcterms:modified>
</cp:coreProperties>
</file>